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9" r:id="rId3"/>
    <p:sldId id="272" r:id="rId4"/>
    <p:sldId id="281" r:id="rId5"/>
    <p:sldId id="280" r:id="rId6"/>
    <p:sldId id="278" r:id="rId7"/>
    <p:sldId id="268" r:id="rId8"/>
    <p:sldId id="276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08C"/>
    <a:srgbClr val="FF9933"/>
    <a:srgbClr val="FFD243"/>
    <a:srgbClr val="FFFFFF"/>
    <a:srgbClr val="FFE699"/>
    <a:srgbClr val="E5F5FF"/>
    <a:srgbClr val="CCECFF"/>
    <a:srgbClr val="FFFFCC"/>
    <a:srgbClr val="DDEDD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767" autoAdjust="0"/>
  </p:normalViewPr>
  <p:slideViewPr>
    <p:cSldViewPr snapToGrid="0">
      <p:cViewPr varScale="1">
        <p:scale>
          <a:sx n="116" d="100"/>
          <a:sy n="116" d="100"/>
        </p:scale>
        <p:origin x="57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805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41C8AC3A-D118-4336-A4D1-2E61A836D08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77195"/>
            <a:ext cx="5438140" cy="3908613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805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B97F34BA-FBE6-46B1-8FDC-7BA166B8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5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025" y="738188"/>
            <a:ext cx="6591300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A08F6-1D73-4ED6-8ABE-FBA07BD84A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32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5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4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6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8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4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46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05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92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29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8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6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32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93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8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0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3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0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5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EFA40-0D3A-4825-AF17-AC0DF33CD8C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B094-F3E9-42E2-BB2A-63387B66C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25.03.2025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kfl.tatenergosbyt.ru/#/authoriz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90" y="2640825"/>
            <a:ext cx="11792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prstClr val="white">
                    <a:lumMod val="50000"/>
                  </a:prstClr>
                </a:solidFill>
              </a:rPr>
              <a:t>Порядок </a:t>
            </a:r>
            <a:r>
              <a:rPr lang="ru-RU" sz="3200" b="1" i="1" dirty="0">
                <a:solidFill>
                  <a:prstClr val="white">
                    <a:lumMod val="50000"/>
                  </a:prstClr>
                </a:solidFill>
              </a:rPr>
              <a:t>предоставления тарифов, установленных с применением понижающих </a:t>
            </a:r>
            <a:r>
              <a:rPr lang="ru-RU" sz="3200" b="1" i="1" dirty="0" smtClean="0">
                <a:solidFill>
                  <a:prstClr val="white">
                    <a:lumMod val="50000"/>
                  </a:prstClr>
                </a:solidFill>
              </a:rPr>
              <a:t>коэффициентов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6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21" y="105046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035" y="1922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4686" y="2246542"/>
            <a:ext cx="114085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Понижающий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0,7 до 1 применяется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 тарифам на электрическую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энергию для  населения, проживающего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сельских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населенных 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пунктах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городских населенных пунктах в домах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оборудованных в установленном порядке стационарными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электроплитами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пищеприготовления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(или)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электроотопительными установками.</a:t>
            </a:r>
          </a:p>
          <a:p>
            <a:pPr marL="457200" indent="-457200" algn="just">
              <a:buFont typeface="+mj-lt"/>
              <a:buAutoNum type="arabicPeriod" startAt="2"/>
            </a:pPr>
            <a:endParaRPr lang="ru-RU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321" y="1065124"/>
            <a:ext cx="11500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п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ункт 71</a:t>
            </a:r>
            <a:r>
              <a:rPr lang="ru-RU" dirty="0" smtClean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 ценообразования в области регулируемых цен (тарифов) в электроэнергетике, утвержденных постановлением Правительства Российской Федерации от 29.12.2011 № 1178</a:t>
            </a:r>
            <a:endParaRPr lang="ru-RU" sz="2000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349" y="129927"/>
            <a:ext cx="110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база</a:t>
            </a:r>
            <a:endParaRPr lang="ru-RU" sz="2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1547" y="148159"/>
            <a:ext cx="1145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для применения льготного тарифа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0771" y="1711167"/>
            <a:ext cx="272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в сельской местности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16759" y="3283542"/>
            <a:ext cx="6187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1600" dirty="0" smtClean="0">
                <a:latin typeface="Arial" panose="020B0604020202020204" pitchFamily="34" charset="0"/>
              </a:rPr>
              <a:t>Использование </a:t>
            </a:r>
            <a:r>
              <a:rPr lang="ru-RU" sz="1600" dirty="0">
                <a:latin typeface="Arial" panose="020B0604020202020204" pitchFamily="34" charset="0"/>
              </a:rPr>
              <a:t>объекта для личных, семейных, домашних и иных нужд, не связанных с осуществлением предпринимательской </a:t>
            </a:r>
            <a:r>
              <a:rPr lang="ru-RU" sz="1600" dirty="0" smtClean="0">
                <a:latin typeface="Arial" panose="020B0604020202020204" pitchFamily="34" charset="0"/>
              </a:rPr>
              <a:t>деятельности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20642" y="1723937"/>
            <a:ext cx="398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в</a:t>
            </a:r>
            <a:r>
              <a:rPr lang="ru-RU" b="1" dirty="0" smtClean="0">
                <a:latin typeface="Arial" panose="020B0604020202020204" pitchFamily="34" charset="0"/>
              </a:rPr>
              <a:t> городских </a:t>
            </a:r>
            <a:r>
              <a:rPr lang="ru-RU" b="1" dirty="0">
                <a:latin typeface="Arial" panose="020B0604020202020204" pitchFamily="34" charset="0"/>
              </a:rPr>
              <a:t>населенных пунктах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95561" y="1663832"/>
            <a:ext cx="2916424" cy="489543"/>
          </a:xfrm>
          <a:prstGeom prst="roundRect">
            <a:avLst/>
          </a:prstGeom>
          <a:noFill/>
          <a:ln w="28575">
            <a:solidFill>
              <a:srgbClr val="FF99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7112" y="1663832"/>
            <a:ext cx="4086480" cy="489543"/>
          </a:xfrm>
          <a:prstGeom prst="roundRect">
            <a:avLst/>
          </a:prstGeom>
          <a:noFill/>
          <a:ln w="28575">
            <a:solidFill>
              <a:srgbClr val="FF99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67430" y="4579409"/>
            <a:ext cx="3879692" cy="573490"/>
          </a:xfrm>
          <a:prstGeom prst="roundRect">
            <a:avLst/>
          </a:prstGeom>
          <a:noFill/>
          <a:ln w="28575">
            <a:solidFill>
              <a:srgbClr val="FF99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6081" y="3301833"/>
            <a:ext cx="5611090" cy="828742"/>
          </a:xfrm>
          <a:prstGeom prst="roundRect">
            <a:avLst/>
          </a:prstGeom>
          <a:noFill/>
          <a:ln w="28575">
            <a:solidFill>
              <a:srgbClr val="FF993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stCxn id="26" idx="2"/>
            <a:endCxn id="30" idx="0"/>
          </p:cNvCxnSpPr>
          <p:nvPr/>
        </p:nvCxnSpPr>
        <p:spPr>
          <a:xfrm>
            <a:off x="3153773" y="2153375"/>
            <a:ext cx="2577853" cy="1148458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8" idx="2"/>
          </p:cNvCxnSpPr>
          <p:nvPr/>
        </p:nvCxnSpPr>
        <p:spPr>
          <a:xfrm>
            <a:off x="8760352" y="2153375"/>
            <a:ext cx="1346924" cy="2426034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064036" y="4665854"/>
            <a:ext cx="370287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450215" algn="ctr">
              <a:defRPr sz="1600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Наличие технического паспорта</a:t>
            </a:r>
          </a:p>
        </p:txBody>
      </p:sp>
      <p:cxnSp>
        <p:nvCxnSpPr>
          <p:cNvPr id="58" name="Прямая соединительная линия 57"/>
          <p:cNvCxnSpPr>
            <a:stCxn id="28" idx="2"/>
            <a:endCxn id="30" idx="0"/>
          </p:cNvCxnSpPr>
          <p:nvPr/>
        </p:nvCxnSpPr>
        <p:spPr>
          <a:xfrm flipH="1">
            <a:off x="5731626" y="2153375"/>
            <a:ext cx="3028726" cy="1148458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649" y="2452523"/>
            <a:ext cx="1464247" cy="16620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93" y="2522118"/>
            <a:ext cx="1723679" cy="16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683" y="912188"/>
            <a:ext cx="3651625" cy="5602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1547" y="148159"/>
            <a:ext cx="1145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Сведения, содержащиеся в техническом паспорте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80313" y="1832881"/>
            <a:ext cx="2759825" cy="200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045" y="902306"/>
            <a:ext cx="4214107" cy="5612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Овал 21"/>
          <p:cNvSpPr/>
          <p:nvPr/>
        </p:nvSpPr>
        <p:spPr>
          <a:xfrm rot="163152">
            <a:off x="8170286" y="4423407"/>
            <a:ext cx="3342057" cy="3173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40289" y="1832881"/>
            <a:ext cx="2759825" cy="200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63152">
            <a:off x="8130262" y="4423407"/>
            <a:ext cx="3342057" cy="3173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1266" y="3805694"/>
            <a:ext cx="330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 - «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жилое»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9462" y="2428455"/>
            <a:ext cx="384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оснащение электроплитой и (или) электроотопительной установкой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0" y="2428455"/>
            <a:ext cx="613756" cy="6152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3" y="3682730"/>
            <a:ext cx="613756" cy="6152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888" y="1303696"/>
            <a:ext cx="3965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 Основ ценообразования 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40379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521" y="1473795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235" y="2346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7052" y="113302"/>
            <a:ext cx="110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льготного тарифа</a:t>
            </a:r>
            <a:endParaRPr lang="ru-RU" sz="2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832" y="1050462"/>
            <a:ext cx="4157905" cy="5367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69070" y="1234348"/>
            <a:ext cx="454706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Льготный </a:t>
            </a:r>
            <a:r>
              <a:rPr lang="ru-RU" b="1" dirty="0">
                <a:latin typeface="Arial" panose="020B0604020202020204" pitchFamily="34" charset="0"/>
                <a:cs typeface="Times New Roman" panose="02020603050405020304" pitchFamily="18" charset="0"/>
              </a:rPr>
              <a:t>тариф применяется с </a:t>
            </a:r>
            <a:r>
              <a:rPr lang="ru-RU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даты обращения потребителя</a:t>
            </a:r>
            <a:r>
              <a:rPr lang="ru-RU" b="1" dirty="0">
                <a:latin typeface="Arial" panose="020B0604020202020204" pitchFamily="34" charset="0"/>
                <a:cs typeface="Times New Roman" panose="02020603050405020304" pitchFamily="18" charset="0"/>
              </a:rPr>
              <a:t> в АО «Татэнергосбыт» с соответствующим заявлением</a:t>
            </a:r>
            <a:r>
              <a:rPr lang="ru-RU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Times New Roman" panose="02020603050405020304" pitchFamily="18" charset="0"/>
              </a:rPr>
              <a:t>и необходимым пакетом документов</a:t>
            </a:r>
            <a:r>
              <a:rPr lang="ru-RU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21" y="1600854"/>
            <a:ext cx="1871686" cy="18601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75235" y="4125110"/>
            <a:ext cx="537667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Перерасчет осуществляется с даты составления технического паспорта, но не более 3 лет </a:t>
            </a:r>
            <a:r>
              <a:rPr lang="ru-RU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/>
              <a:t>статья </a:t>
            </a:r>
            <a:r>
              <a:rPr lang="ru-RU" dirty="0"/>
              <a:t>196 Гражданского кодекса </a:t>
            </a:r>
            <a:r>
              <a:rPr lang="ru-RU" dirty="0" smtClean="0"/>
              <a:t>РФ)</a:t>
            </a:r>
            <a:r>
              <a:rPr lang="ru-RU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17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5377" y="1536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8888" y="96146"/>
            <a:ext cx="1145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Источники поступления документов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637" y="1536913"/>
            <a:ext cx="2053087" cy="1056101"/>
          </a:xfrm>
          <a:prstGeom prst="roundRect">
            <a:avLst/>
          </a:prstGeom>
          <a:solidFill>
            <a:srgbClr val="A8D08C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9176" y="1628125"/>
            <a:ext cx="2078967" cy="1056101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поступления документов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21081" y="843773"/>
            <a:ext cx="2053087" cy="1056101"/>
          </a:xfrm>
          <a:prstGeom prst="roundRect">
            <a:avLst/>
          </a:prstGeom>
          <a:solidFill>
            <a:srgbClr val="A8D08C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2620" y="934985"/>
            <a:ext cx="2078967" cy="1056101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21081" y="2700591"/>
            <a:ext cx="2053087" cy="1056101"/>
          </a:xfrm>
          <a:prstGeom prst="roundRect">
            <a:avLst/>
          </a:prstGeom>
          <a:solidFill>
            <a:srgbClr val="A8D08C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62620" y="2791803"/>
            <a:ext cx="2078967" cy="1056101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97052" y="1024643"/>
            <a:ext cx="4810435" cy="10245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85207" y="1164997"/>
            <a:ext cx="4810435" cy="1056627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solidFill>
              <a:srgbClr val="FFE699">
                <a:alpha val="85098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посетив офис клиентского обслуживания АО «Татэнергосбыт»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00099" y="2539725"/>
            <a:ext cx="4676404" cy="9814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88253" y="2658033"/>
            <a:ext cx="4707389" cy="1006071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solidFill>
              <a:srgbClr val="FFE699">
                <a:alpha val="85098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 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личного кабинета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на сайте АО «Татэнергосбыт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в мобильном приложении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>
            <a:stCxn id="14" idx="3"/>
            <a:endCxn id="18" idx="2"/>
          </p:cNvCxnSpPr>
          <p:nvPr/>
        </p:nvCxnSpPr>
        <p:spPr>
          <a:xfrm flipV="1">
            <a:off x="2518143" y="1991086"/>
            <a:ext cx="2083961" cy="16509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4" idx="3"/>
            <a:endCxn id="19" idx="0"/>
          </p:cNvCxnSpPr>
          <p:nvPr/>
        </p:nvCxnSpPr>
        <p:spPr>
          <a:xfrm>
            <a:off x="2518143" y="2156176"/>
            <a:ext cx="1829482" cy="544415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3"/>
            <a:endCxn id="21" idx="1"/>
          </p:cNvCxnSpPr>
          <p:nvPr/>
        </p:nvCxnSpPr>
        <p:spPr>
          <a:xfrm>
            <a:off x="5641587" y="1463036"/>
            <a:ext cx="1155465" cy="73877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0" idx="3"/>
            <a:endCxn id="24" idx="1"/>
          </p:cNvCxnSpPr>
          <p:nvPr/>
        </p:nvCxnSpPr>
        <p:spPr>
          <a:xfrm flipV="1">
            <a:off x="5641587" y="3030456"/>
            <a:ext cx="1258512" cy="28939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63" y="4813397"/>
            <a:ext cx="5340559" cy="135952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099" y="4132972"/>
            <a:ext cx="4462659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3035" y="1922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5640" y="2882696"/>
            <a:ext cx="6480720" cy="10926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17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91417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3" algn="l" defTabSz="91417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0" algn="l" defTabSz="91417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6" algn="l" defTabSz="91417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8" algn="l" defTabSz="91417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18" algn="l" defTabSz="91417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0" algn="l" defTabSz="91417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83" algn="l" defTabSz="914173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ctr">
              <a:defRPr/>
            </a:pPr>
            <a:r>
              <a:rPr lang="ru-RU" sz="4800" b="1" i="1" dirty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4800" b="1" dirty="0">
              <a:solidFill>
                <a:srgbClr val="FF6600"/>
              </a:solidFill>
              <a:latin typeface="Arial Cyr"/>
            </a:endParaRPr>
          </a:p>
          <a:p>
            <a:pPr lvl="0" algn="ctr" fontAlgn="ctr"/>
            <a:endParaRPr lang="ru-RU" sz="1700" b="1" dirty="0">
              <a:solidFill>
                <a:srgbClr val="000000"/>
              </a:solidFill>
              <a:latin typeface="Arial Cyr"/>
            </a:endParaRPr>
          </a:p>
        </p:txBody>
      </p:sp>
    </p:spTree>
    <p:extLst>
      <p:ext uri="{BB962C8B-B14F-4D97-AF65-F5344CB8AC3E}">
        <p14:creationId xmlns:p14="http://schemas.microsoft.com/office/powerpoint/2010/main" val="3522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10553</TotalTime>
  <Words>212</Words>
  <Application>Microsoft Office PowerPoint</Application>
  <PresentationFormat>Широкоэкранный</PresentationFormat>
  <Paragraphs>28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Cyr</vt:lpstr>
      <vt:lpstr>Calibri</vt:lpstr>
      <vt:lpstr>Calibri Light</vt:lpstr>
      <vt:lpstr>Rubik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Хасаншин Фаиль Асхатович</dc:creator>
  <cp:lastModifiedBy>Забегаева Светлана Сергеевна</cp:lastModifiedBy>
  <cp:revision>185</cp:revision>
  <cp:lastPrinted>2022-05-18T13:47:45Z</cp:lastPrinted>
  <dcterms:created xsi:type="dcterms:W3CDTF">2021-09-14T16:49:54Z</dcterms:created>
  <dcterms:modified xsi:type="dcterms:W3CDTF">2025-03-25T08:43:37Z</dcterms:modified>
</cp:coreProperties>
</file>